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CF1AB2-1976-4502-BF36-3FF5EA218861}">
  <a:tblStyle styleId="{69CF1AB2-1976-4502-BF36-3FF5EA218861}" styleName="Medium Style 4 - Accent 1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25400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/>
        <a:fill>
          <a:solidFill>
            <a:schemeClr val="accent1">
              <a:tint val="20000"/>
            </a:schemeClr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13" y="3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A073F4C-FE9C-D642-857F-773AD774D4DE}" type="datetimeFigureOut">
              <a:rPr lang="zh-CN" altLang="en-US"/>
              <a:t>2025/11/17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A92E18F-9ED4-9247-B1C1-F2D5E2E247C0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9E54565-50D6-4A47-7DDE-099F4A673567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C26EF4A-D88C-1B43-9841-236808D4C02B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3A05DB5-A41B-5CE1-EC0F-EB30D8979AC7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C24F2F5-A9AB-2A8D-73B7-28A9A3DA2C18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4209294-8CE6-8A5E-DE87-8611EBE6702B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550A7A6-BBD2-E36C-B110-CB6B14B82002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C9F656-0275-86AB-B514-2D314EFF3EBD}" type="slidenum">
              <a:rPr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FEA0-AE56-AF69-6EC2-09D57FF3AA2A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50AA2-048C-95FD-2238-B593B36DD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84E276-26F3-A0DA-016C-FA8345192B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F7765-5511-0570-BCA8-FD6921263B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C9F656-0275-86AB-B514-2D314EFF3EBD}" type="slidenum">
              <a:rPr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539179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A92E18F-9ED4-9247-B1C1-F2D5E2E247C0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D8C6C-C0CC-44E6-0DF7-5A98D03E853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439EA2-4AD9-C31E-920F-F7383DD8F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397A13-558E-DD0F-CEE0-2413E0F54A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68D8B-4C5D-1CBD-D7ED-F881C8B236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C9F656-0275-86AB-B514-2D314EFF3EBD}" type="slidenum">
              <a:r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8165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4F032E4-4545-D0FA-4F12-6A885CEF1EA2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2416500" y="329307"/>
            <a:ext cx="4973915" cy="30920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437664" y="798973"/>
            <a:ext cx="811019" cy="503578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2417780" y="3528541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26" name="Straight Connector 25"/>
          <p:cNvCxnSpPr>
            <a:cxnSpLocks/>
          </p:cNvCxnSpPr>
          <p:nvPr/>
        </p:nvCxnSpPr>
        <p:spPr bwMode="auto">
          <a:xfrm>
            <a:off x="1453896" y="1847088"/>
            <a:ext cx="96075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444672" y="798973"/>
            <a:ext cx="7828830" cy="4659889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anchor="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 bwMode="auto">
          <a:xfrm>
            <a:off x="1453896" y="1847088"/>
            <a:ext cx="96075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9217" y="804889"/>
            <a:ext cx="9605635" cy="105930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447331" y="2010878"/>
            <a:ext cx="4645152" cy="344859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413771" y="2017343"/>
            <a:ext cx="4645152" cy="344152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 bwMode="auto">
          <a:xfrm>
            <a:off x="1453896" y="1847088"/>
            <a:ext cx="96075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7191" y="804163"/>
            <a:ext cx="9607661" cy="1056319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447191" y="2824269"/>
            <a:ext cx="4645152" cy="2644457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412361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412361" y="2821491"/>
            <a:ext cx="4645152" cy="263737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29" name="Straight Connector 28"/>
          <p:cNvCxnSpPr>
            <a:cxnSpLocks/>
          </p:cNvCxnSpPr>
          <p:nvPr/>
        </p:nvCxnSpPr>
        <p:spPr bwMode="auto">
          <a:xfrm>
            <a:off x="1453896" y="1847088"/>
            <a:ext cx="96075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25" name="Straight Connector 24"/>
          <p:cNvCxnSpPr>
            <a:cxnSpLocks/>
          </p:cNvCxnSpPr>
          <p:nvPr/>
        </p:nvCxnSpPr>
        <p:spPr bwMode="auto">
          <a:xfrm>
            <a:off x="1453896" y="1847088"/>
            <a:ext cx="960752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043714" y="798974"/>
            <a:ext cx="6012470" cy="4658826"/>
          </a:xfrm>
        </p:spPr>
        <p:txBody>
          <a:bodyPr anchor="ctr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 bwMode="auto"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>
            <a:off x="7477386" y="482170"/>
            <a:ext cx="4074533" cy="5149101"/>
            <a:chOff x="7477386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6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8124389" y="1122542"/>
            <a:ext cx="2791171" cy="386632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1447382" y="318640"/>
            <a:ext cx="5541004" cy="3209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31" name="Straight Connector 30"/>
          <p:cNvCxnSpPr>
            <a:cxnSpLocks/>
          </p:cNvCxnSpPr>
          <p:nvPr/>
        </p:nvCxnSpPr>
        <p:spPr bwMode="auto"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rcRect t="1538" b="-1537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554138" y="330370"/>
            <a:ext cx="350071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A87A34-81AB-432B-8DAE-1953F412C126}" type="datetimeFigureOut">
              <a:rPr lang="en-US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D22F896-40B5-4ADD-8801-0D06FADFA095}" type="slidenum">
              <a:rPr lang="en-US"/>
              <a:t>‹#›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 bwMode="auto"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3200" b="0" i="0" cap="all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800" cap="none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400" cap="none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/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sz="5400"/>
              <a:t>BIMSA</a:t>
            </a:r>
            <a:r>
              <a:rPr lang="zh-CN" sz="5400"/>
              <a:t> </a:t>
            </a:r>
            <a:r>
              <a:rPr lang="en-US" sz="5400"/>
              <a:t>Compute Cluster </a:t>
            </a:r>
            <a:endParaRPr sz="5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t>IT@BIMSA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prstGeom prst="rect">
            <a:avLst/>
          </a:prstGeo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en-US">
                <a:latin typeface="Consolas"/>
              </a:rPr>
              <a:t>#!/bin/bash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--time=00:10:00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--job-name=task_$n</a:t>
            </a:r>
          </a:p>
          <a:p>
            <a:pPr>
              <a:defRPr/>
            </a:pPr>
            <a:r>
              <a:rPr lang="en-US">
                <a:latin typeface="Consolas"/>
              </a:rPr>
              <a:t>#SBATCH --partition=bcc01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--ntasks=1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--ntasks-per-node=2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--gres=gpu:2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#SBATCH --output=out.%j.log</a:t>
            </a:r>
            <a:endParaRPr/>
          </a:p>
          <a:p>
            <a:pPr>
              <a:defRPr/>
            </a:pPr>
            <a:endParaRPr lang="en-US">
              <a:latin typeface="Consolas"/>
            </a:endParaRPr>
          </a:p>
          <a:p>
            <a:pPr>
              <a:defRPr/>
            </a:pPr>
            <a:r>
              <a:rPr lang="en-US">
                <a:latin typeface="Consolas"/>
              </a:rPr>
              <a:t>nvidia-smi --query-gpu=name,memory.total --format=csv</a:t>
            </a:r>
            <a:endParaRPr/>
          </a:p>
          <a:p>
            <a:pPr>
              <a:defRPr/>
            </a:pPr>
            <a:r>
              <a:rPr lang="en-US">
                <a:latin typeface="Consolas"/>
              </a:rPr>
              <a:t>hostname</a:t>
            </a:r>
            <a:endParaRPr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/>
        </p:blipFill>
        <p:spPr bwMode="auto">
          <a:xfrm>
            <a:off x="1449217" y="2539789"/>
            <a:ext cx="4645025" cy="2924645"/>
          </a:xfrm>
        </p:spPr>
      </p:pic>
      <p:sp>
        <p:nvSpPr>
          <p:cNvPr id="5" name="内容占位符 2"/>
          <p:cNvSpPr txBox="1"/>
          <p:nvPr/>
        </p:nvSpPr>
        <p:spPr bwMode="auto">
          <a:xfrm>
            <a:off x="1377774" y="2120566"/>
            <a:ext cx="4645152" cy="655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$sbatch gpu_test.sbatch </a:t>
            </a:r>
            <a:endParaRPr lang="zh-CN"/>
          </a:p>
        </p:txBody>
      </p:sp>
      <p:sp>
        <p:nvSpPr>
          <p:cNvPr id="3" name="矩形 2"/>
          <p:cNvSpPr/>
          <p:nvPr/>
        </p:nvSpPr>
        <p:spPr bwMode="auto">
          <a:xfrm>
            <a:off x="1449217" y="1252691"/>
            <a:ext cx="9887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/>
              <a:t>After the computing resource application is approved, you can log in to the cluster using the information provided in the feedback email.</a:t>
            </a:r>
          </a:p>
        </p:txBody>
      </p:sp>
      <p:sp>
        <p:nvSpPr>
          <p:cNvPr id="8" name="文本框 7"/>
          <p:cNvSpPr txBox="1"/>
          <p:nvPr/>
        </p:nvSpPr>
        <p:spPr bwMode="auto">
          <a:xfrm>
            <a:off x="1623706" y="1883924"/>
            <a:ext cx="47900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0" i="0">
                <a:solidFill>
                  <a:srgbClr val="2B353B"/>
                </a:solidFill>
                <a:latin typeface="Trebuchet MS"/>
              </a:rPr>
              <a:t>SSH</a:t>
            </a:r>
            <a:r>
              <a:rPr lang="en-US">
                <a:solidFill>
                  <a:srgbClr val="2B353B"/>
                </a:solidFill>
                <a:latin typeface="Trebuchet MS"/>
              </a:rPr>
              <a:t>:</a:t>
            </a:r>
            <a:r>
              <a:rPr lang="en-US" b="0" i="0">
                <a:solidFill>
                  <a:srgbClr val="2B353B"/>
                </a:solidFill>
                <a:latin typeface="Trebuchet MS"/>
              </a:rPr>
              <a:t>sls.bimsa.net:22</a:t>
            </a:r>
            <a:endParaRPr lang="zh-C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Demo</a:t>
            </a:r>
          </a:p>
        </p:txBody>
      </p:sp>
      <p:sp>
        <p:nvSpPr>
          <p:cNvPr id="7" name="Content Placeholder 3"/>
          <p:cNvSpPr txBox="1"/>
          <p:nvPr/>
        </p:nvSpPr>
        <p:spPr bwMode="auto">
          <a:xfrm>
            <a:off x="1449217" y="2589169"/>
            <a:ext cx="10236030" cy="3001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>
                <a:latin typeface="Consolas"/>
              </a:rPr>
              <a:t>-t, --time=&lt;time&gt;           # </a:t>
            </a:r>
            <a:r>
              <a:rPr lang="en-US" altLang="zh-CN" sz="1000" dirty="0">
                <a:latin typeface="Consolas"/>
              </a:rPr>
              <a:t>Maximum allowed runtime for the job; currently, a single task is allowed up to 30 days;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-J, --job-name=&lt;</a:t>
            </a:r>
            <a:r>
              <a:rPr lang="en-US" sz="1000" dirty="0" err="1">
                <a:latin typeface="Consolas"/>
              </a:rPr>
              <a:t>jobname</a:t>
            </a:r>
            <a:r>
              <a:rPr lang="en-US" sz="1000" dirty="0">
                <a:latin typeface="Consolas"/>
              </a:rPr>
              <a:t>&gt;    # </a:t>
            </a:r>
            <a:r>
              <a:rPr lang="en-US" altLang="zh-CN" sz="1000" dirty="0">
                <a:latin typeface="Consolas"/>
              </a:rPr>
              <a:t>Specify the name of the job</a:t>
            </a:r>
            <a:r>
              <a:rPr lang="zh-CN" sz="1000" dirty="0">
                <a:latin typeface="Consolas"/>
              </a:rPr>
              <a:t>；</a:t>
            </a:r>
            <a:endParaRPr lang="en-US" sz="1000" dirty="0">
              <a:latin typeface="Consolas"/>
            </a:endParaRPr>
          </a:p>
          <a:p>
            <a:pPr>
              <a:defRPr/>
            </a:pPr>
            <a:r>
              <a:rPr lang="en-US" sz="1000" dirty="0">
                <a:latin typeface="Consolas"/>
              </a:rPr>
              <a:t>-p, --partition=&lt;partition&gt; # </a:t>
            </a:r>
            <a:r>
              <a:rPr lang="en-US" altLang="zh-CN" sz="1000" dirty="0">
                <a:latin typeface="Consolas"/>
              </a:rPr>
              <a:t>Submit the job to the corresponding partition; the current BCC partition is bcc01;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-n, --</a:t>
            </a:r>
            <a:r>
              <a:rPr lang="en-US" sz="1000" dirty="0" err="1">
                <a:latin typeface="Consolas"/>
              </a:rPr>
              <a:t>ntasks</a:t>
            </a:r>
            <a:r>
              <a:rPr lang="en-US" sz="1000" dirty="0">
                <a:latin typeface="Consolas"/>
              </a:rPr>
              <a:t>=&lt;number&gt;       # </a:t>
            </a:r>
            <a:r>
              <a:rPr lang="en-US" altLang="zh-CN" sz="1000" dirty="0" err="1">
                <a:latin typeface="Consolas"/>
              </a:rPr>
              <a:t>sbatch</a:t>
            </a:r>
            <a:r>
              <a:rPr lang="en-US" altLang="zh-CN" sz="1000" dirty="0">
                <a:latin typeface="Consolas"/>
              </a:rPr>
              <a:t> does not execute the task immediately, it is used to request the necessary resources to run the script;</a:t>
            </a:r>
            <a:endParaRPr lang="zh-CN" sz="1000" dirty="0">
              <a:latin typeface="Consolas"/>
            </a:endParaRPr>
          </a:p>
          <a:p>
            <a:pPr>
              <a:defRPr/>
            </a:pPr>
            <a:r>
              <a:rPr lang="zh-CN" sz="1000" dirty="0">
                <a:latin typeface="Consolas"/>
              </a:rPr>
              <a:t>                            </a:t>
            </a:r>
            <a:r>
              <a:rPr lang="en-US" sz="1000" dirty="0">
                <a:latin typeface="Consolas"/>
              </a:rPr>
              <a:t># </a:t>
            </a:r>
            <a:r>
              <a:rPr lang="en-US" altLang="zh-CN" sz="1000" dirty="0">
                <a:latin typeface="Consolas"/>
              </a:rPr>
              <a:t>By default, a task uses one CPU core, the --</a:t>
            </a:r>
            <a:r>
              <a:rPr lang="en-US" altLang="zh-CN" sz="1000" dirty="0" err="1">
                <a:latin typeface="Consolas"/>
              </a:rPr>
              <a:t>cpus</a:t>
            </a:r>
            <a:r>
              <a:rPr lang="en-US" altLang="zh-CN" sz="1000" dirty="0">
                <a:latin typeface="Consolas"/>
              </a:rPr>
              <a:t>-per-task parameter can be used to change this default</a:t>
            </a:r>
            <a:r>
              <a:rPr lang="zh-CN" sz="1000" dirty="0">
                <a:latin typeface="Consolas"/>
              </a:rPr>
              <a:t>；</a:t>
            </a:r>
            <a:endParaRPr lang="en-US" sz="1000" dirty="0">
              <a:latin typeface="Consolas"/>
            </a:endParaRPr>
          </a:p>
          <a:p>
            <a:pPr>
              <a:defRPr/>
            </a:pPr>
            <a:r>
              <a:rPr lang="en-US" sz="1000" dirty="0">
                <a:latin typeface="Consolas"/>
              </a:rPr>
              <a:t>--</a:t>
            </a:r>
            <a:r>
              <a:rPr lang="en-US" sz="1000" dirty="0" err="1">
                <a:latin typeface="Consolas"/>
              </a:rPr>
              <a:t>ntasks</a:t>
            </a:r>
            <a:r>
              <a:rPr lang="en-US" sz="1000" dirty="0">
                <a:latin typeface="Consolas"/>
              </a:rPr>
              <a:t>-per-node=&lt;</a:t>
            </a:r>
            <a:r>
              <a:rPr lang="en-US" sz="1000" dirty="0" err="1">
                <a:latin typeface="Consolas"/>
              </a:rPr>
              <a:t>ntasks</a:t>
            </a:r>
            <a:r>
              <a:rPr lang="en-US" sz="1000" dirty="0">
                <a:latin typeface="Consolas"/>
              </a:rPr>
              <a:t>&gt;  # </a:t>
            </a:r>
            <a:r>
              <a:rPr lang="en-US" altLang="zh-CN" sz="1000" dirty="0">
                <a:latin typeface="Consolas"/>
              </a:rPr>
              <a:t>Number of tasks per node; the --</a:t>
            </a:r>
            <a:r>
              <a:rPr lang="en-US" altLang="zh-CN" sz="1000" dirty="0" err="1">
                <a:latin typeface="Consolas"/>
              </a:rPr>
              <a:t>ntasks</a:t>
            </a:r>
            <a:r>
              <a:rPr lang="en-US" altLang="zh-CN" sz="1000" dirty="0">
                <a:latin typeface="Consolas"/>
              </a:rPr>
              <a:t> parameter takes precedence over this setting;</a:t>
            </a:r>
          </a:p>
          <a:p>
            <a:pPr>
              <a:defRPr/>
            </a:pPr>
            <a:r>
              <a:rPr lang="zh-CN" sz="1000" dirty="0">
                <a:latin typeface="Consolas"/>
              </a:rPr>
              <a:t>                            </a:t>
            </a:r>
            <a:r>
              <a:rPr lang="en-US" sz="1000" dirty="0">
                <a:latin typeface="Consolas"/>
              </a:rPr>
              <a:t># </a:t>
            </a:r>
            <a:r>
              <a:rPr lang="en-US" altLang="zh-CN" sz="1000" dirty="0">
                <a:latin typeface="Consolas"/>
              </a:rPr>
              <a:t>If the –</a:t>
            </a:r>
            <a:r>
              <a:rPr lang="en-US" altLang="zh-CN" sz="1000" dirty="0" err="1">
                <a:latin typeface="Consolas"/>
              </a:rPr>
              <a:t>ntasks</a:t>
            </a:r>
            <a:r>
              <a:rPr lang="en-US" altLang="zh-CN" sz="1000" dirty="0">
                <a:latin typeface="Consolas"/>
              </a:rPr>
              <a:t> parameter is used, it will specify the maximum number of tasks running per node</a:t>
            </a:r>
            <a:r>
              <a:rPr lang="zh-CN" sz="1000" dirty="0">
                <a:latin typeface="Consolas"/>
              </a:rPr>
              <a:t>；</a:t>
            </a:r>
            <a:endParaRPr lang="en-US" sz="1000" dirty="0">
              <a:latin typeface="Consolas"/>
            </a:endParaRPr>
          </a:p>
          <a:p>
            <a:pPr>
              <a:defRPr/>
            </a:pPr>
            <a:r>
              <a:rPr lang="en-US" sz="1000" dirty="0">
                <a:latin typeface="Consolas"/>
              </a:rPr>
              <a:t>--</a:t>
            </a:r>
            <a:r>
              <a:rPr lang="en-US" sz="1000" dirty="0" err="1">
                <a:latin typeface="Consolas"/>
              </a:rPr>
              <a:t>gres</a:t>
            </a:r>
            <a:r>
              <a:rPr lang="en-US" sz="1000" dirty="0">
                <a:latin typeface="Consolas"/>
              </a:rPr>
              <a:t>=gpu:2	     # </a:t>
            </a:r>
            <a:r>
              <a:rPr lang="en-US" altLang="zh-CN" sz="1000" dirty="0">
                <a:latin typeface="Consolas"/>
              </a:rPr>
              <a:t>Request two GPUs per node;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-o, --output=&lt;filename&gt;     # </a:t>
            </a:r>
            <a:r>
              <a:rPr lang="en-US" altLang="zh-CN" sz="1000" dirty="0">
                <a:latin typeface="Consolas"/>
              </a:rPr>
              <a:t>Output file, the output from the job script will be written to this file.</a:t>
            </a:r>
          </a:p>
          <a:p>
            <a:pPr marL="0" indent="0">
              <a:buNone/>
              <a:defRPr/>
            </a:pPr>
            <a:endParaRPr lang="en-US" sz="1000" dirty="0">
              <a:latin typeface="Consolas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1449217" y="2042015"/>
            <a:ext cx="4865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Explanation of parameters in the </a:t>
            </a:r>
            <a:r>
              <a:rPr lang="en-US" altLang="zh-CN" dirty="0" err="1">
                <a:latin typeface="+mn-ea"/>
              </a:rPr>
              <a:t>sbatch</a:t>
            </a:r>
            <a:r>
              <a:rPr lang="en-US" altLang="zh-CN" dirty="0">
                <a:latin typeface="+mn-ea"/>
              </a:rPr>
              <a:t> script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Demo</a:t>
            </a:r>
            <a:r>
              <a:rPr lang="en-US"/>
              <a:t> “sinfo”</a:t>
            </a:r>
            <a:endParaRPr/>
          </a:p>
        </p:txBody>
      </p:sp>
      <p:sp>
        <p:nvSpPr>
          <p:cNvPr id="7" name="Content Placeholder 3"/>
          <p:cNvSpPr txBox="1"/>
          <p:nvPr/>
        </p:nvSpPr>
        <p:spPr bwMode="auto">
          <a:xfrm>
            <a:off x="1449215" y="3823757"/>
            <a:ext cx="9605635" cy="4121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400">
                <a:latin typeface="Consolas"/>
              </a:rPr>
              <a:t>sinfo -o %P %G %c %m %D %O %t"</a:t>
            </a:r>
            <a:endParaRPr lang="en-US" sz="1400">
              <a:latin typeface="Consolas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449216" y="3177426"/>
            <a:ext cx="9605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You can use the following command to check the existing partitions, as well as how many CPU cores and how much memory can be requested in each partition.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1449216" y="1910360"/>
            <a:ext cx="10153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Check the idle status of the nodes</a:t>
            </a:r>
          </a:p>
          <a:p>
            <a:pPr>
              <a:defRPr/>
            </a:pPr>
            <a:r>
              <a:rPr lang="en-US" altLang="zh-CN" dirty="0">
                <a:latin typeface="+mn-ea"/>
              </a:rPr>
              <a:t>Display the idle status of all partition nodes in the cluster: “idle” means the node is free, “mix” means some cores on the node are available, and “</a:t>
            </a:r>
            <a:r>
              <a:rPr lang="en-US" altLang="zh-CN" dirty="0" err="1">
                <a:latin typeface="+mn-ea"/>
              </a:rPr>
              <a:t>alloc</a:t>
            </a:r>
            <a:r>
              <a:rPr lang="en-US" altLang="zh-CN" dirty="0">
                <a:latin typeface="+mn-ea"/>
              </a:rPr>
              <a:t>” means the node is fully occupied.</a:t>
            </a:r>
          </a:p>
        </p:txBody>
      </p:sp>
      <p:sp>
        <p:nvSpPr>
          <p:cNvPr id="6" name="Content Placeholder 3"/>
          <p:cNvSpPr txBox="1"/>
          <p:nvPr/>
        </p:nvSpPr>
        <p:spPr bwMode="auto">
          <a:xfrm>
            <a:off x="1449216" y="2799498"/>
            <a:ext cx="9605635" cy="4121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400">
                <a:latin typeface="Consolas"/>
              </a:rPr>
              <a:t>sinfo</a:t>
            </a:r>
            <a:endParaRPr lang="en-US" sz="1400">
              <a:latin typeface="Consolas"/>
            </a:endParaRPr>
          </a:p>
        </p:txBody>
      </p:sp>
      <p:sp>
        <p:nvSpPr>
          <p:cNvPr id="8" name="Content Placeholder 3"/>
          <p:cNvSpPr txBox="1"/>
          <p:nvPr/>
        </p:nvSpPr>
        <p:spPr bwMode="auto">
          <a:xfrm>
            <a:off x="1449215" y="4294016"/>
            <a:ext cx="9605635" cy="17817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>
                <a:latin typeface="Consolas"/>
              </a:rPr>
              <a:t>%P </a:t>
            </a:r>
            <a:r>
              <a:rPr lang="en-US" altLang="zh-CN" sz="1000" dirty="0">
                <a:latin typeface="Consolas"/>
              </a:rPr>
              <a:t>Partition name; the default partition for jobs is marked with “*”.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%m </a:t>
            </a:r>
            <a:r>
              <a:rPr lang="en-US" altLang="zh-CN" sz="1000" dirty="0">
                <a:latin typeface="Consolas"/>
              </a:rPr>
              <a:t>Memory size per node (in MB).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%c Number of cores per node.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%D </a:t>
            </a:r>
            <a:r>
              <a:rPr lang="en-US" altLang="zh-CN" sz="1000" dirty="0">
                <a:latin typeface="Consolas"/>
              </a:rPr>
              <a:t>Total number of nodes.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%O CPU load.</a:t>
            </a:r>
          </a:p>
          <a:p>
            <a:pPr>
              <a:defRPr/>
            </a:pPr>
            <a:r>
              <a:rPr lang="en-US" sz="1000" dirty="0">
                <a:latin typeface="Consolas"/>
              </a:rPr>
              <a:t>%t </a:t>
            </a:r>
            <a:r>
              <a:rPr lang="en-US" altLang="zh-CN" sz="1000" dirty="0">
                <a:latin typeface="Consolas"/>
              </a:rPr>
              <a:t>Node status.</a:t>
            </a:r>
          </a:p>
          <a:p>
            <a:pPr>
              <a:defRPr/>
            </a:pPr>
            <a:endParaRPr lang="en-US" sz="1000" dirty="0">
              <a:latin typeface="Consolas"/>
            </a:endParaRPr>
          </a:p>
          <a:p>
            <a:pPr>
              <a:defRPr/>
            </a:pPr>
            <a:endParaRPr lang="en-US" sz="1000" dirty="0">
              <a:latin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Demo</a:t>
            </a:r>
            <a:r>
              <a:rPr lang="en-US"/>
              <a:t> “sinfo”</a:t>
            </a:r>
            <a:endParaRPr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449217" y="2053445"/>
            <a:ext cx="9852500" cy="1124470"/>
          </a:xfrm>
          <a:prstGeom prst="rect">
            <a:avLst/>
          </a:prstGeom>
        </p:spPr>
      </p:pic>
      <p:sp>
        <p:nvSpPr>
          <p:cNvPr id="3" name="矩形: 圆角 2"/>
          <p:cNvSpPr/>
          <p:nvPr/>
        </p:nvSpPr>
        <p:spPr bwMode="auto">
          <a:xfrm>
            <a:off x="5029200" y="2872854"/>
            <a:ext cx="2272352" cy="305061"/>
          </a:xfrm>
          <a:prstGeom prst="roundRect">
            <a:avLst>
              <a:gd name="adj" fmla="val 16667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zh-CN"/>
          </a:p>
        </p:txBody>
      </p:sp>
      <p:cxnSp>
        <p:nvCxnSpPr>
          <p:cNvPr id="6" name="直接箭头连接符 5"/>
          <p:cNvCxnSpPr>
            <a:cxnSpLocks/>
          </p:cNvCxnSpPr>
          <p:nvPr/>
        </p:nvCxnSpPr>
        <p:spPr bwMode="auto">
          <a:xfrm flipV="1">
            <a:off x="6163011" y="3311549"/>
            <a:ext cx="0" cy="409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 bwMode="auto">
          <a:xfrm>
            <a:off x="3547539" y="3904519"/>
            <a:ext cx="6488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solidFill>
                  <a:srgbClr val="FF0000"/>
                </a:solidFill>
              </a:rPr>
              <a:t>You can see that BCC currently has 5 idle compute nodes.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  <a:r>
              <a:rPr lang="en-US" dirty="0"/>
              <a:t> “sacct &amp;</a:t>
            </a:r>
            <a:r>
              <a:rPr lang="zh-CN" dirty="0"/>
              <a:t> </a:t>
            </a:r>
            <a:r>
              <a:rPr lang="en-US" dirty="0" err="1"/>
              <a:t>scontrol</a:t>
            </a:r>
            <a:r>
              <a:rPr lang="en-US" dirty="0"/>
              <a:t> show job ”</a:t>
            </a:r>
            <a:endParaRPr dirty="0"/>
          </a:p>
        </p:txBody>
      </p:sp>
      <p:sp>
        <p:nvSpPr>
          <p:cNvPr id="7" name="Content Placeholder 3"/>
          <p:cNvSpPr txBox="1"/>
          <p:nvPr/>
        </p:nvSpPr>
        <p:spPr bwMode="auto">
          <a:xfrm>
            <a:off x="1449217" y="3699158"/>
            <a:ext cx="9605635" cy="4121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400">
                <a:latin typeface="Consolas"/>
              </a:rPr>
              <a:t>sacct -j 852</a:t>
            </a:r>
            <a:endParaRPr lang="en-US" sz="1400">
              <a:latin typeface="Consolas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449216" y="3329826"/>
            <a:ext cx="9605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Use sacct to query information about completed jobs, as shown below: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1449216" y="1910360"/>
            <a:ext cx="9605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n-ea"/>
              </a:rPr>
              <a:t>Both sacct and </a:t>
            </a:r>
            <a:r>
              <a:rPr lang="en-US" dirty="0" err="1">
                <a:latin typeface="+mn-ea"/>
              </a:rPr>
              <a:t>scontrol</a:t>
            </a:r>
            <a:r>
              <a:rPr lang="en-US" dirty="0">
                <a:latin typeface="+mn-ea"/>
              </a:rPr>
              <a:t> show job can display information about jobs. </a:t>
            </a:r>
            <a:r>
              <a:rPr lang="en-US" dirty="0" err="1">
                <a:latin typeface="+mn-ea"/>
              </a:rPr>
              <a:t>scontrol</a:t>
            </a:r>
            <a:r>
              <a:rPr lang="en-US" dirty="0">
                <a:latin typeface="+mn-ea"/>
              </a:rPr>
              <a:t> show job provides more detailed information but only for jobs that are still running or have just finished.</a:t>
            </a:r>
          </a:p>
        </p:txBody>
      </p:sp>
      <p:sp>
        <p:nvSpPr>
          <p:cNvPr id="6" name="Content Placeholder 3"/>
          <p:cNvSpPr txBox="1"/>
          <p:nvPr/>
        </p:nvSpPr>
        <p:spPr bwMode="auto">
          <a:xfrm>
            <a:off x="1449216" y="2549882"/>
            <a:ext cx="9605635" cy="68861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dirty="0">
                <a:latin typeface="Consolas"/>
              </a:rPr>
              <a:t># </a:t>
            </a:r>
            <a:r>
              <a:rPr lang="en-US" altLang="zh-CN" sz="1400" dirty="0">
                <a:latin typeface="Consolas"/>
              </a:rPr>
              <a:t>Check detailed information for job 852.</a:t>
            </a:r>
          </a:p>
          <a:p>
            <a:pPr>
              <a:defRPr/>
            </a:pPr>
            <a:r>
              <a:rPr lang="pt-BR" sz="1400" dirty="0">
                <a:latin typeface="Consolas"/>
              </a:rPr>
              <a:t>scontrol show job 852</a:t>
            </a:r>
            <a:endParaRPr lang="en-US" sz="1400" dirty="0">
              <a:latin typeface="Consola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449216" y="4256682"/>
            <a:ext cx="9605635" cy="109470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Demo</a:t>
            </a:r>
            <a:r>
              <a:rPr lang="en-US"/>
              <a:t> “scancel”</a:t>
            </a:r>
            <a:endParaRPr/>
          </a:p>
        </p:txBody>
      </p:sp>
      <p:sp>
        <p:nvSpPr>
          <p:cNvPr id="7" name="Content Placeholder 3"/>
          <p:cNvSpPr txBox="1"/>
          <p:nvPr/>
        </p:nvSpPr>
        <p:spPr bwMode="auto">
          <a:xfrm>
            <a:off x="1449217" y="3961195"/>
            <a:ext cx="9605635" cy="4121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400">
                <a:latin typeface="Consolas"/>
              </a:rPr>
              <a:t>scancel -u $USER</a:t>
            </a:r>
            <a:endParaRPr lang="en-US" sz="1400">
              <a:latin typeface="Consolas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449216" y="3534370"/>
            <a:ext cx="9605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Cancel all jobs submitted by your account—use with caution:</a:t>
            </a:r>
          </a:p>
        </p:txBody>
      </p:sp>
      <p:sp>
        <p:nvSpPr>
          <p:cNvPr id="6" name="Content Placeholder 3"/>
          <p:cNvSpPr txBox="1"/>
          <p:nvPr/>
        </p:nvSpPr>
        <p:spPr bwMode="auto">
          <a:xfrm>
            <a:off x="1449216" y="2549882"/>
            <a:ext cx="9605635" cy="68861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dirty="0">
                <a:latin typeface="Consolas"/>
              </a:rPr>
              <a:t># </a:t>
            </a:r>
            <a:r>
              <a:rPr lang="en-US" altLang="zh-CN" sz="1400" dirty="0">
                <a:latin typeface="Consolas"/>
              </a:rPr>
              <a:t>Cancel the job with ID 852.</a:t>
            </a:r>
          </a:p>
          <a:p>
            <a:pPr>
              <a:defRPr/>
            </a:pPr>
            <a:r>
              <a:rPr lang="en-US" sz="1400" dirty="0" err="1">
                <a:latin typeface="Consolas"/>
              </a:rPr>
              <a:t>scancel</a:t>
            </a:r>
            <a:r>
              <a:rPr lang="en-US" sz="1400" dirty="0">
                <a:latin typeface="Consolas"/>
              </a:rPr>
              <a:t> 852</a:t>
            </a:r>
          </a:p>
        </p:txBody>
      </p:sp>
      <p:sp>
        <p:nvSpPr>
          <p:cNvPr id="9" name="矩形 8"/>
          <p:cNvSpPr/>
          <p:nvPr/>
        </p:nvSpPr>
        <p:spPr bwMode="auto">
          <a:xfrm>
            <a:off x="1449214" y="1930846"/>
            <a:ext cx="102416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err="1">
                <a:latin typeface="+mn-ea"/>
              </a:rPr>
              <a:t>Scancel</a:t>
            </a:r>
            <a:r>
              <a:rPr lang="en-US" dirty="0">
                <a:latin typeface="+mn-ea"/>
              </a:rPr>
              <a:t> is used to cancel jobs that have been submitted to the queue and is limited to jobs submitted by your own account.</a:t>
            </a:r>
          </a:p>
        </p:txBody>
      </p:sp>
      <p:sp>
        <p:nvSpPr>
          <p:cNvPr id="10" name="Content Placeholder 3"/>
          <p:cNvSpPr txBox="1"/>
          <p:nvPr/>
        </p:nvSpPr>
        <p:spPr bwMode="auto">
          <a:xfrm>
            <a:off x="1449215" y="5096009"/>
            <a:ext cx="9605635" cy="4121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400" cap="non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>
                <a:latin typeface="Consolas"/>
              </a:rPr>
              <a:t>scancel -t PENDING -u $USER</a:t>
            </a:r>
            <a:endParaRPr lang="en-US" sz="1400">
              <a:latin typeface="Consolas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1449214" y="4678552"/>
            <a:ext cx="9605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Cancel all jobs in PENDING status for your account.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</a:p>
        </p:txBody>
      </p:sp>
      <p:sp>
        <p:nvSpPr>
          <p:cNvPr id="17" name="矩形 16"/>
          <p:cNvSpPr/>
          <p:nvPr/>
        </p:nvSpPr>
        <p:spPr bwMode="auto">
          <a:xfrm>
            <a:off x="6332003" y="4610131"/>
            <a:ext cx="5204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Each account can use 500 GB of disk space for free.</a:t>
            </a:r>
          </a:p>
          <a:p>
            <a:pPr>
              <a:defRPr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Any additional usage is charged at 1 RMB per 500 GB per day.</a:t>
            </a:r>
          </a:p>
        </p:txBody>
      </p:sp>
      <p:sp>
        <p:nvSpPr>
          <p:cNvPr id="18" name="矩形 17"/>
          <p:cNvSpPr/>
          <p:nvPr/>
        </p:nvSpPr>
        <p:spPr bwMode="auto">
          <a:xfrm>
            <a:off x="1623706" y="1475053"/>
            <a:ext cx="4955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BCC Compute</a:t>
            </a:r>
            <a:r>
              <a:rPr lang="en-US" altLang="zh-CN" dirty="0"/>
              <a:t> Cluster Billing Statement</a:t>
            </a:r>
          </a:p>
          <a:p>
            <a:pPr>
              <a:defRPr/>
            </a:pPr>
            <a:endParaRPr dirty="0"/>
          </a:p>
        </p:txBody>
      </p:sp>
      <p:pic>
        <p:nvPicPr>
          <p:cNvPr id="24" name="内容占位符 2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/>
        </p:blipFill>
        <p:spPr bwMode="auto">
          <a:xfrm>
            <a:off x="6409827" y="2011363"/>
            <a:ext cx="4645025" cy="2377810"/>
          </a:xfrm>
          <a:prstGeom prst="rect">
            <a:avLst/>
          </a:prstGeom>
        </p:spPr>
      </p:pic>
      <p:cxnSp>
        <p:nvCxnSpPr>
          <p:cNvPr id="26" name="直接箭头连接符 25"/>
          <p:cNvCxnSpPr>
            <a:cxnSpLocks/>
          </p:cNvCxnSpPr>
          <p:nvPr/>
        </p:nvCxnSpPr>
        <p:spPr bwMode="auto">
          <a:xfrm>
            <a:off x="9478815" y="2479748"/>
            <a:ext cx="7454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 bwMode="auto">
          <a:xfrm>
            <a:off x="8173806" y="2439151"/>
            <a:ext cx="22108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Subtotal of computing costs</a:t>
            </a:r>
          </a:p>
        </p:txBody>
      </p:sp>
      <p:cxnSp>
        <p:nvCxnSpPr>
          <p:cNvPr id="28" name="直接箭头连接符 27"/>
          <p:cNvCxnSpPr>
            <a:cxnSpLocks/>
          </p:cNvCxnSpPr>
          <p:nvPr/>
        </p:nvCxnSpPr>
        <p:spPr bwMode="auto">
          <a:xfrm>
            <a:off x="9478815" y="3349878"/>
            <a:ext cx="7454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 bwMode="auto">
          <a:xfrm>
            <a:off x="8285214" y="3372343"/>
            <a:ext cx="19880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Subtotal of storage costs</a:t>
            </a:r>
          </a:p>
        </p:txBody>
      </p:sp>
      <p:pic>
        <p:nvPicPr>
          <p:cNvPr id="35" name="内容占位符 34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/>
        </p:blipFill>
        <p:spPr bwMode="auto">
          <a:xfrm>
            <a:off x="1513998" y="2011363"/>
            <a:ext cx="4512628" cy="3448050"/>
          </a:xfrm>
          <a:prstGeom prst="rect">
            <a:avLst/>
          </a:prstGeom>
        </p:spPr>
      </p:pic>
      <p:cxnSp>
        <p:nvCxnSpPr>
          <p:cNvPr id="36" name="直接箭头连接符 35"/>
          <p:cNvCxnSpPr>
            <a:cxnSpLocks/>
          </p:cNvCxnSpPr>
          <p:nvPr/>
        </p:nvCxnSpPr>
        <p:spPr bwMode="auto">
          <a:xfrm>
            <a:off x="2908546" y="3779415"/>
            <a:ext cx="0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 bwMode="auto">
          <a:xfrm>
            <a:off x="2174185" y="3435432"/>
            <a:ext cx="1553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Task execution list</a:t>
            </a:r>
          </a:p>
        </p:txBody>
      </p:sp>
      <p:sp>
        <p:nvSpPr>
          <p:cNvPr id="41" name="矩形: 圆角 40"/>
          <p:cNvSpPr/>
          <p:nvPr/>
        </p:nvSpPr>
        <p:spPr bwMode="auto">
          <a:xfrm>
            <a:off x="1986787" y="4056414"/>
            <a:ext cx="1834586" cy="140299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solidFill>
              <a:srgbClr val="B71E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zh-CN"/>
          </a:p>
        </p:txBody>
      </p:sp>
      <p:sp>
        <p:nvSpPr>
          <p:cNvPr id="42" name="矩形: 圆角 41"/>
          <p:cNvSpPr/>
          <p:nvPr/>
        </p:nvSpPr>
        <p:spPr bwMode="auto">
          <a:xfrm>
            <a:off x="3864436" y="4056414"/>
            <a:ext cx="1687726" cy="140299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  <a:alpha val="20000"/>
            </a:schemeClr>
          </a:solidFill>
          <a:ln>
            <a:solidFill>
              <a:srgbClr val="B71E4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zh-CN"/>
          </a:p>
        </p:txBody>
      </p:sp>
      <p:sp>
        <p:nvSpPr>
          <p:cNvPr id="43" name="矩形 42"/>
          <p:cNvSpPr/>
          <p:nvPr/>
        </p:nvSpPr>
        <p:spPr bwMode="auto">
          <a:xfrm>
            <a:off x="4021318" y="3410083"/>
            <a:ext cx="13227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Resource usage</a:t>
            </a:r>
          </a:p>
        </p:txBody>
      </p:sp>
      <p:cxnSp>
        <p:nvCxnSpPr>
          <p:cNvPr id="46" name="直接箭头连接符 45"/>
          <p:cNvCxnSpPr>
            <a:cxnSpLocks/>
          </p:cNvCxnSpPr>
          <p:nvPr/>
        </p:nvCxnSpPr>
        <p:spPr bwMode="auto">
          <a:xfrm>
            <a:off x="4682717" y="3717860"/>
            <a:ext cx="0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CAA4217-0E5B-2706-B9E7-09FC735CB12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83825" y="2063598"/>
            <a:ext cx="4645025" cy="32377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369735-D1C7-542B-C03B-307CEC243ED2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10FA829A-DAC9-F02C-FF72-D66A573C7CCD}"/>
              </a:ext>
            </a:extLst>
          </p:cNvPr>
          <p:cNvSpPr/>
          <p:nvPr/>
        </p:nvSpPr>
        <p:spPr bwMode="auto">
          <a:xfrm>
            <a:off x="1623706" y="1475053"/>
            <a:ext cx="4955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BCC Compute</a:t>
            </a:r>
            <a:r>
              <a:rPr lang="en-US" altLang="zh-CN" dirty="0"/>
              <a:t> Cluster Billing Statement</a:t>
            </a:r>
          </a:p>
          <a:p>
            <a:pPr>
              <a:defRPr/>
            </a:pPr>
            <a:endParaRPr dirty="0"/>
          </a:p>
        </p:txBody>
      </p:sp>
      <p:pic>
        <p:nvPicPr>
          <p:cNvPr id="10" name="内容占位符 9">
            <a:extLst>
              <a:ext uri="{FF2B5EF4-FFF2-40B4-BE49-F238E27FC236}">
                <a16:creationId xmlns:a16="http://schemas.microsoft.com/office/drawing/2014/main" id="{B9937383-649D-77DE-A761-2E7BE03DC1D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 bwMode="auto">
          <a:xfrm>
            <a:off x="1560788" y="2063959"/>
            <a:ext cx="4419048" cy="3342857"/>
          </a:xfrm>
          <a:prstGeom prst="rect">
            <a:avLst/>
          </a:prstGeom>
        </p:spPr>
      </p:pic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46755B93-60D6-718E-A6EB-C2F953356A8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385251" y="3544506"/>
            <a:ext cx="319286" cy="661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F2C796F-2B48-030F-EC42-9872BF86983D}"/>
              </a:ext>
            </a:extLst>
          </p:cNvPr>
          <p:cNvSpPr/>
          <p:nvPr/>
        </p:nvSpPr>
        <p:spPr bwMode="auto">
          <a:xfrm>
            <a:off x="2704537" y="4052508"/>
            <a:ext cx="21836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BCC Reimbursement Form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C743D329-57E3-6B2E-0FB7-E016B575D59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49767" y="3701620"/>
            <a:ext cx="131606" cy="504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C0C0E773-CAD0-23F5-CCA1-3758ACAD4C57}"/>
              </a:ext>
            </a:extLst>
          </p:cNvPr>
          <p:cNvSpPr/>
          <p:nvPr/>
        </p:nvSpPr>
        <p:spPr bwMode="auto">
          <a:xfrm>
            <a:off x="8706337" y="4143128"/>
            <a:ext cx="24852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Upload BCC Billing Platform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0E68731B-3BED-BEBD-CEA3-53183B8208FF}"/>
              </a:ext>
            </a:extLst>
          </p:cNvPr>
          <p:cNvCxnSpPr>
            <a:cxnSpLocks/>
          </p:cNvCxnSpPr>
          <p:nvPr/>
        </p:nvCxnSpPr>
        <p:spPr bwMode="auto">
          <a:xfrm flipV="1">
            <a:off x="9437847" y="2702423"/>
            <a:ext cx="1200558" cy="37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BF7782A1-E107-5EC0-5172-6789474531A3}"/>
              </a:ext>
            </a:extLst>
          </p:cNvPr>
          <p:cNvSpPr/>
          <p:nvPr/>
        </p:nvSpPr>
        <p:spPr bwMode="auto">
          <a:xfrm>
            <a:off x="7559983" y="2721594"/>
            <a:ext cx="19319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1400" dirty="0">
                <a:solidFill>
                  <a:srgbClr val="FF0000"/>
                </a:solidFill>
              </a:rPr>
              <a:t>BIMSA deduction “YES”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B184A51-E38D-E6D7-4D4D-17A8A491DF33}"/>
              </a:ext>
            </a:extLst>
          </p:cNvPr>
          <p:cNvSpPr txBox="1"/>
          <p:nvPr/>
        </p:nvSpPr>
        <p:spPr>
          <a:xfrm>
            <a:off x="7559983" y="3098247"/>
            <a:ext cx="1854995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FF0000"/>
                </a:solidFill>
              </a:defRPr>
            </a:lvl1pPr>
          </a:lstStyle>
          <a:p>
            <a:r>
              <a:rPr lang="en-US" altLang="zh-CN" dirty="0"/>
              <a:t>Select Funding Source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105B7FF-2F6C-9231-99D3-A31805FCCEE6}"/>
              </a:ext>
            </a:extLst>
          </p:cNvPr>
          <p:cNvSpPr txBox="1"/>
          <p:nvPr/>
        </p:nvSpPr>
        <p:spPr>
          <a:xfrm>
            <a:off x="7559983" y="2892231"/>
            <a:ext cx="2489784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FF0000"/>
                </a:solidFill>
              </a:defRPr>
            </a:lvl1pPr>
          </a:lstStyle>
          <a:p>
            <a:r>
              <a:rPr lang="en-US" altLang="zh-CN" dirty="0"/>
              <a:t>Whether to use the loan “NO”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8F8FCCA-25AC-66F3-BAFE-D7651604A106}"/>
              </a:ext>
            </a:extLst>
          </p:cNvPr>
          <p:cNvSpPr txBox="1"/>
          <p:nvPr/>
        </p:nvSpPr>
        <p:spPr>
          <a:xfrm>
            <a:off x="8317729" y="5389934"/>
            <a:ext cx="46413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Input Billing Platform Amount of Money</a:t>
            </a:r>
            <a:endParaRPr lang="zh-CN" altLang="en-US" sz="1400" dirty="0"/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C743D329-57E3-6B2E-0FB7-E016B575D59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266186" y="5067033"/>
            <a:ext cx="442587" cy="319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C743D329-57E3-6B2E-0FB7-E016B575D593}"/>
              </a:ext>
            </a:extLst>
          </p:cNvPr>
          <p:cNvCxnSpPr>
            <a:cxnSpLocks/>
          </p:cNvCxnSpPr>
          <p:nvPr/>
        </p:nvCxnSpPr>
        <p:spPr bwMode="auto">
          <a:xfrm flipH="1">
            <a:off x="7331912" y="4689429"/>
            <a:ext cx="456142" cy="290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6023979" y="4946775"/>
            <a:ext cx="1948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Enter reimbursement </a:t>
            </a:r>
            <a:r>
              <a:rPr lang="en-US" altLang="zh-CN" sz="1400" dirty="0">
                <a:solidFill>
                  <a:srgbClr val="FF0000"/>
                </a:solidFill>
              </a:rPr>
              <a:t>reason</a:t>
            </a:r>
            <a:r>
              <a:rPr lang="zh-CN" altLang="en-US" sz="1400" dirty="0">
                <a:solidFill>
                  <a:srgbClr val="FF0000"/>
                </a:solidFill>
              </a:rPr>
              <a:t> </a:t>
            </a:r>
            <a:r>
              <a:rPr lang="en-US" altLang="zh-CN" sz="1400" dirty="0">
                <a:solidFill>
                  <a:srgbClr val="FF0000"/>
                </a:solidFill>
              </a:rPr>
              <a:t>(BCC expenses of November)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594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DO &amp; DON’T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/>
        <p:txBody>
          <a:bodyPr/>
          <a:lstStyle/>
          <a:p>
            <a:pPr>
              <a:defRPr/>
            </a:pPr>
            <a:r>
              <a:t>DOs</a:t>
            </a:r>
          </a:p>
          <a:p>
            <a:pPr lvl="1">
              <a:defRPr/>
            </a:pPr>
            <a:r>
              <a:t>Monitor your compute progress via log files at your home directory (you may need to adjust your code)</a:t>
            </a:r>
          </a:p>
          <a:p>
            <a:pPr lvl="1">
              <a:defRPr/>
            </a:pPr>
            <a:r>
              <a:t>Responsible for the software you installed at your home directory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/>
        <p:txBody>
          <a:bodyPr/>
          <a:lstStyle/>
          <a:p>
            <a:pPr>
              <a:defRPr/>
            </a:pPr>
            <a:r>
              <a:t>DON’Ts</a:t>
            </a:r>
          </a:p>
          <a:p>
            <a:pPr lvl="1">
              <a:defRPr/>
            </a:pPr>
            <a:r>
              <a:t>Run your job directly at login nodes</a:t>
            </a:r>
          </a:p>
          <a:p>
            <a:pPr lvl="1">
              <a:defRPr/>
            </a:pPr>
            <a:r>
              <a:t>Over-allocate compute resources</a:t>
            </a:r>
          </a:p>
          <a:p>
            <a:pPr lvl="1">
              <a:defRPr/>
            </a:pPr>
            <a:r>
              <a:t>Prolonged execution</a:t>
            </a:r>
          </a:p>
          <a:p>
            <a:pPr lvl="1">
              <a:defRPr/>
            </a:pPr>
            <a:r>
              <a:t>Coin-mining</a:t>
            </a:r>
          </a:p>
          <a:p>
            <a:pPr>
              <a:defRPr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General Limitation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No X-Windows apps</a:t>
            </a:r>
          </a:p>
          <a:p>
            <a:pPr>
              <a:defRPr/>
            </a:pPr>
            <a:r>
              <a:rPr dirty="0"/>
              <a:t>No unlicensed software</a:t>
            </a:r>
          </a:p>
          <a:p>
            <a:pPr>
              <a:defRPr/>
            </a:pPr>
            <a:r>
              <a:rPr dirty="0"/>
              <a:t>System limit: 192 Cores, 3TB RAM, 12 GPUs</a:t>
            </a:r>
          </a:p>
          <a:p>
            <a:pPr>
              <a:defRPr/>
            </a:pPr>
            <a:r>
              <a:rPr dirty="0"/>
              <a:t>Currently, the cluster can only be accessed inside BIMSA network</a:t>
            </a:r>
            <a:endParaRPr lang="en-US" dirty="0"/>
          </a:p>
          <a:p>
            <a:pPr>
              <a:defRPr/>
            </a:pPr>
            <a:r>
              <a:rPr lang="en-US" dirty="0"/>
              <a:t>IT </a:t>
            </a:r>
            <a:r>
              <a:rPr lang="en-US" altLang="zh-CN" dirty="0"/>
              <a:t>does not provide backup service to BCC. Please take care of your code and data.</a:t>
            </a:r>
            <a:endParaRPr dirty="0"/>
          </a:p>
          <a:p>
            <a:pPr>
              <a:defRPr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t>Mid-performance, shared &amp; job-scheduled</a:t>
            </a:r>
          </a:p>
          <a:p>
            <a:pPr>
              <a:defRPr/>
            </a:pPr>
            <a:r>
              <a:t>For academic and research</a:t>
            </a:r>
          </a:p>
          <a:p>
            <a:pPr>
              <a:defRPr/>
            </a:pPr>
            <a:r>
              <a:t>6 compute nodes</a:t>
            </a:r>
          </a:p>
          <a:p>
            <a:pPr>
              <a:defRPr/>
            </a:pPr>
            <a:r>
              <a:t>2 login nodes</a:t>
            </a:r>
          </a:p>
          <a:p>
            <a:pPr>
              <a:defRPr/>
            </a:pPr>
            <a:r>
              <a:t>2 storage nodes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Hardware - Compute Nodes (6 sets)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50480" y="2199194"/>
          <a:ext cx="9604374" cy="263544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02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1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CPU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Intel Xeon Gold 6444Y (3.6GHz,16C/32T,45MB Cache)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Memory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768GB (24 x 32GB RDIMM 4800MT/s)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GPU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NVIDIA L40 GPU PCIe(ECC 48GB GDDR6)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NIC / HBA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10 SFP28 / Dual 25GbE SFP28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Boot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NVMe M.2 480GB (Configured in Raid-1)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/home</a:t>
                      </a:r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BeeGFS, 100TB Shared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Hardware - Login Nodes (2 sets)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50480" y="2199194"/>
          <a:ext cx="9604374" cy="226142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02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1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CPU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Intel Xeon Gold 6442Y (2.6GHz,24C/48T,60MB Cache)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Memory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128GB (4 x 32GB RDIMM 4800MT/s)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NIC / HBA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10 SFP28 / Dual 25GbE SFP28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Boot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NVMe M.2 480GB (Configured in Raid-1)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/home</a:t>
                      </a:r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BeeGFS, 100TB Shared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0004" y="804519"/>
            <a:ext cx="9603275" cy="1049235"/>
          </a:xfrm>
        </p:spPr>
        <p:txBody>
          <a:bodyPr/>
          <a:lstStyle/>
          <a:p>
            <a:pPr>
              <a:defRPr/>
            </a:pPr>
            <a:r>
              <a:t>Hardware - Storage Server (2 sets)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50480" y="2199194"/>
          <a:ext cx="9604374" cy="14960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02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1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CPU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Intel Xeon Gold 6442Y (2.6GHz, 24C/48T)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Memory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128GB (4 x 32GB RDIMM 4800MT/s)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NIC / HBA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10 SFP28 / Dual 25GbE SFP28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Boot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Dual NVMe M.2 480GB (Configured in Raid-1)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endParaRPr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278129"/>
              </p:ext>
            </p:extLst>
          </p:nvPr>
        </p:nvGraphicFramePr>
        <p:xfrm>
          <a:off x="1451579" y="2015732"/>
          <a:ext cx="9604374" cy="324732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98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6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Operating System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Ubuntu 22.04 LTS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Shared Storage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BeeGFS mounted at /home throughout the cluster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Central Authentication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OpenLDAP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Job Scheduling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lang="en-US" sz="2400" b="1">
                          <a:latin typeface="Calibri"/>
                          <a:ea typeface="DengXian"/>
                          <a:cs typeface="Arial"/>
                        </a:rPr>
                        <a:t>Slurm</a:t>
                      </a:r>
                      <a:endParaRPr sz="2400" b="1">
                        <a:latin typeface="Calibri"/>
                        <a:ea typeface="DengXi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>
                          <a:latin typeface="Calibri"/>
                          <a:ea typeface="DengXian"/>
                          <a:cs typeface="Arial"/>
                        </a:rPr>
                        <a:t>Software</a:t>
                      </a:r>
                      <a:endParaRPr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 dirty="0">
                          <a:latin typeface="Calibri"/>
                          <a:ea typeface="DengXian"/>
                          <a:cs typeface="Arial"/>
                        </a:rPr>
                        <a:t>Ubuntu Build-Essentials (for source compiling)</a:t>
                      </a:r>
                      <a:endParaRPr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 dirty="0">
                          <a:latin typeface="Calibri"/>
                          <a:ea typeface="DengXian"/>
                          <a:cs typeface="Arial"/>
                        </a:rPr>
                        <a:t>Anaconda</a:t>
                      </a:r>
                      <a:r>
                        <a:rPr lang="en-US" sz="2400" b="1" dirty="0">
                          <a:latin typeface="Calibri"/>
                          <a:ea typeface="DengXian"/>
                          <a:cs typeface="Arial"/>
                        </a:rPr>
                        <a:t> 24.5.0</a:t>
                      </a:r>
                      <a:endParaRPr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defRPr/>
                      </a:pPr>
                      <a:r>
                        <a:rPr sz="2400" b="1" dirty="0">
                          <a:latin typeface="Calibri"/>
                          <a:ea typeface="DengXian"/>
                          <a:cs typeface="Arial"/>
                        </a:rPr>
                        <a:t>CUDA </a:t>
                      </a:r>
                      <a:r>
                        <a:rPr lang="en-US" sz="2400" b="1" dirty="0">
                          <a:latin typeface="Calibri"/>
                          <a:ea typeface="DengXian"/>
                          <a:cs typeface="Arial"/>
                        </a:rPr>
                        <a:t>12.4</a:t>
                      </a:r>
                      <a:r>
                        <a:rPr sz="2400" b="1" dirty="0">
                          <a:latin typeface="Calibri"/>
                          <a:ea typeface="DengXian"/>
                          <a:cs typeface="Arial"/>
                        </a:rPr>
                        <a:t>&amp; CUDNN (compute nodes only)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General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t>Test your program at your own machine</a:t>
            </a:r>
          </a:p>
          <a:p>
            <a:pPr>
              <a:defRPr/>
            </a:pPr>
            <a:r>
              <a:t>Prepare your compute environment at your home directory</a:t>
            </a:r>
          </a:p>
          <a:p>
            <a:pPr>
              <a:defRPr/>
            </a:pPr>
            <a:r>
              <a:t>Prepare slurm submission script</a:t>
            </a:r>
          </a:p>
          <a:p>
            <a:pPr>
              <a:defRPr/>
            </a:pPr>
            <a:r>
              <a:t>Submit your job</a:t>
            </a:r>
          </a:p>
          <a:p>
            <a:pPr>
              <a:defRPr/>
            </a:pPr>
            <a:r>
              <a:t>Get back execution result stored at your home directory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9B3B726-2B4A-D8C9-352F-C107755E84DD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1BFF-CC6B-7FE6-AF65-07F8F3FA5B59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C147B30-4977-F6B9-C76C-07C23827B0E1}"/>
              </a:ext>
            </a:extLst>
          </p:cNvPr>
          <p:cNvSpPr/>
          <p:nvPr/>
        </p:nvSpPr>
        <p:spPr bwMode="auto">
          <a:xfrm>
            <a:off x="1623706" y="1475053"/>
            <a:ext cx="49559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BCC Compute</a:t>
            </a:r>
            <a:r>
              <a:rPr lang="en-US" altLang="zh-CN" dirty="0"/>
              <a:t> Cluster Billing Statement</a:t>
            </a:r>
          </a:p>
          <a:p>
            <a:pPr>
              <a:defRPr/>
            </a:pPr>
            <a:endParaRPr dirty="0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55CC45B-BC88-5DC7-20FC-DAB986221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9605634" cy="3448595"/>
          </a:xfrm>
        </p:spPr>
        <p:txBody>
          <a:bodyPr>
            <a:normAutofit/>
          </a:bodyPr>
          <a:lstStyle/>
          <a:p>
            <a:r>
              <a:rPr lang="en-US" altLang="zh-CN" b="1" dirty="0"/>
              <a:t>Payment Scheme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1. BCC is charged according to the following scheme:</a:t>
            </a:r>
            <a:br>
              <a:rPr lang="en-US" altLang="zh-CN" dirty="0"/>
            </a:br>
            <a:r>
              <a:rPr lang="en-US" altLang="zh-CN" dirty="0"/>
              <a:t>- CPU CNY ¥0.07 per core per hour</a:t>
            </a:r>
            <a:br>
              <a:rPr lang="en-US" altLang="zh-CN" dirty="0"/>
            </a:br>
            <a:r>
              <a:rPr lang="en-US" altLang="zh-CN" dirty="0"/>
              <a:t>- GPU CNY ¥2.00 per card per hour</a:t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2. Each user account have 500GB disk space for free. </a:t>
            </a:r>
            <a:br>
              <a:rPr lang="en-US" altLang="zh-CN" dirty="0"/>
            </a:br>
            <a:r>
              <a:rPr lang="en-US" altLang="zh-CN" dirty="0"/>
              <a:t>    When exceeded, the charging scheme will be CNY ¥1.00 per 500GB per day.</a:t>
            </a:r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18909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Demo</a:t>
            </a:r>
          </a:p>
        </p:txBody>
      </p:sp>
      <p:pic>
        <p:nvPicPr>
          <p:cNvPr id="11" name="内容占位符 1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/>
        </p:blipFill>
        <p:spPr bwMode="auto">
          <a:xfrm>
            <a:off x="6749687" y="2017713"/>
            <a:ext cx="3972650" cy="3441700"/>
          </a:xfrm>
          <a:prstGeom prst="rect">
            <a:avLst/>
          </a:prstGeom>
          <a:solidFill>
            <a:prstClr val="white"/>
          </a:solidFill>
        </p:spPr>
      </p:pic>
      <p:pic>
        <p:nvPicPr>
          <p:cNvPr id="9" name="内容占位符 8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/>
        </p:blipFill>
        <p:spPr bwMode="auto">
          <a:xfrm>
            <a:off x="1623707" y="2011363"/>
            <a:ext cx="4293211" cy="3448050"/>
          </a:xfrm>
          <a:prstGeom prst="rect">
            <a:avLst/>
          </a:prstGeom>
        </p:spPr>
      </p:pic>
      <p:cxnSp>
        <p:nvCxnSpPr>
          <p:cNvPr id="13" name="直接箭头连接符 12"/>
          <p:cNvCxnSpPr>
            <a:cxnSpLocks/>
          </p:cNvCxnSpPr>
          <p:nvPr/>
        </p:nvCxnSpPr>
        <p:spPr bwMode="auto">
          <a:xfrm>
            <a:off x="2961861" y="2524538"/>
            <a:ext cx="268356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>
            <a:cxnSpLocks/>
          </p:cNvCxnSpPr>
          <p:nvPr/>
        </p:nvCxnSpPr>
        <p:spPr bwMode="auto">
          <a:xfrm>
            <a:off x="8567530" y="2395330"/>
            <a:ext cx="397566" cy="357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 bwMode="auto">
          <a:xfrm>
            <a:off x="1623706" y="5439534"/>
            <a:ext cx="40870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For “Individual”, the logged-in user ID will be filled in automatically.</a:t>
            </a:r>
            <a:endParaRPr lang="zh-CN" dirty="0">
              <a:latin typeface="+mn-ea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6749687" y="5467698"/>
            <a:ext cx="4195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+mn-ea"/>
              </a:rPr>
              <a:t>For “Research Team”, enter the team user ID (use lowercase letters).</a:t>
            </a:r>
            <a:endParaRPr lang="zh-CN" dirty="0"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1623706" y="1475053"/>
            <a:ext cx="79176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Fill out the B</a:t>
            </a:r>
            <a:r>
              <a:rPr lang="en-US" altLang="zh-CN" dirty="0"/>
              <a:t>CC</a:t>
            </a:r>
            <a:r>
              <a:rPr lang="en-US" dirty="0"/>
              <a:t> Cluster Resource Application Form in the OA system.</a:t>
            </a:r>
            <a:endParaRPr dirty="0"/>
          </a:p>
        </p:txBody>
      </p:sp>
      <p:sp>
        <p:nvSpPr>
          <p:cNvPr id="20" name="文本框 19"/>
          <p:cNvSpPr txBox="1"/>
          <p:nvPr/>
        </p:nvSpPr>
        <p:spPr bwMode="auto">
          <a:xfrm>
            <a:off x="8291577" y="2944347"/>
            <a:ext cx="1076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dirty="0">
                <a:solidFill>
                  <a:srgbClr val="FF0000"/>
                </a:solidFill>
              </a:rPr>
              <a:t>ai4pde</a:t>
            </a:r>
            <a:endParaRPr dirty="0"/>
          </a:p>
        </p:txBody>
      </p:sp>
      <p:sp>
        <p:nvSpPr>
          <p:cNvPr id="21" name="文本框 20"/>
          <p:cNvSpPr txBox="1"/>
          <p:nvPr/>
        </p:nvSpPr>
        <p:spPr bwMode="auto">
          <a:xfrm>
            <a:off x="9676035" y="2944347"/>
            <a:ext cx="8218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dirty="0">
                <a:solidFill>
                  <a:srgbClr val="FF0000"/>
                </a:solidFill>
              </a:rPr>
              <a:t>szq</a:t>
            </a:r>
            <a:endParaRPr dirty="0"/>
          </a:p>
        </p:txBody>
      </p:sp>
      <p:sp>
        <p:nvSpPr>
          <p:cNvPr id="23" name="文本框 22"/>
          <p:cNvSpPr txBox="1"/>
          <p:nvPr/>
        </p:nvSpPr>
        <p:spPr bwMode="auto">
          <a:xfrm>
            <a:off x="7071421" y="3467198"/>
            <a:ext cx="45929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solidFill>
                  <a:srgbClr val="FF0000"/>
                </a:solidFill>
              </a:rPr>
              <a:t>Example: [team abbreviation] ai4pde-szq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Arial"/>
        <a:cs typeface="Arial"/>
      </a:majorFont>
      <a:minorFont>
        <a:latin typeface="Gill Sans MT"/>
        <a:ea typeface="Arial"/>
        <a:cs typeface="Arial"/>
      </a:minorFont>
    </a:fontScheme>
    <a:fmtScheme name="Gallery">
      <a:fillStyleLst>
        <a:solidFill>
          <a:schemeClr val="phClr"/>
        </a:solidFill>
        <a:gradFill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1573</TotalTime>
  <Words>1059</Words>
  <Application>Microsoft Office PowerPoint</Application>
  <PresentationFormat>宽屏</PresentationFormat>
  <Paragraphs>175</Paragraphs>
  <Slides>19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Aptos</vt:lpstr>
      <vt:lpstr>DengXian</vt:lpstr>
      <vt:lpstr>Arial</vt:lpstr>
      <vt:lpstr>Calibri</vt:lpstr>
      <vt:lpstr>Consolas</vt:lpstr>
      <vt:lpstr>Gill Sans MT</vt:lpstr>
      <vt:lpstr>Trebuchet MS</vt:lpstr>
      <vt:lpstr>Gallery</vt:lpstr>
      <vt:lpstr>BIMSA Compute Cluster </vt:lpstr>
      <vt:lpstr>Introduction</vt:lpstr>
      <vt:lpstr>Hardware - Compute Nodes (6 sets)</vt:lpstr>
      <vt:lpstr>Hardware - Login Nodes (2 sets)</vt:lpstr>
      <vt:lpstr>Hardware - Storage Server (2 sets)</vt:lpstr>
      <vt:lpstr>System</vt:lpstr>
      <vt:lpstr>General Usage</vt:lpstr>
      <vt:lpstr>Demo</vt:lpstr>
      <vt:lpstr>Demo</vt:lpstr>
      <vt:lpstr>Demo</vt:lpstr>
      <vt:lpstr>Demo</vt:lpstr>
      <vt:lpstr>Demo “sinfo”</vt:lpstr>
      <vt:lpstr>Demo “sinfo”</vt:lpstr>
      <vt:lpstr>Demo “sacct &amp; scontrol show job ”</vt:lpstr>
      <vt:lpstr>Demo “scancel”</vt:lpstr>
      <vt:lpstr>Demo</vt:lpstr>
      <vt:lpstr>Demo</vt:lpstr>
      <vt:lpstr>DO &amp; DON’T</vt:lpstr>
      <vt:lpstr>General Limitation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BIMSA Compute Cluster</dc:title>
  <dc:creator>Yau Shek Chung</dc:creator>
  <cp:lastModifiedBy>BIMSA</cp:lastModifiedBy>
  <cp:revision>39</cp:revision>
  <dcterms:created xsi:type="dcterms:W3CDTF">2024-10-23T02:17:07Z</dcterms:created>
  <dcterms:modified xsi:type="dcterms:W3CDTF">2025-11-17T02:04:54Z</dcterms:modified>
</cp:coreProperties>
</file>